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8" r:id="rId18"/>
    <p:sldId id="279" r:id="rId19"/>
    <p:sldId id="287" r:id="rId20"/>
    <p:sldId id="281" r:id="rId21"/>
    <p:sldId id="282" r:id="rId22"/>
    <p:sldId id="283" r:id="rId23"/>
    <p:sldId id="286" r:id="rId24"/>
    <p:sldId id="284" r:id="rId25"/>
    <p:sldId id="285" r:id="rId26"/>
    <p:sldId id="288" r:id="rId27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79" autoAdjust="0"/>
    <p:restoredTop sz="94556" autoAdjust="0"/>
  </p:normalViewPr>
  <p:slideViewPr>
    <p:cSldViewPr>
      <p:cViewPr>
        <p:scale>
          <a:sx n="100" d="100"/>
          <a:sy n="100" d="100"/>
        </p:scale>
        <p:origin x="-432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4CA134E-F402-453D-A25C-0688E8419294}" type="datetimeFigureOut">
              <a:rPr lang="hr-HR"/>
              <a:pPr>
                <a:defRPr/>
              </a:pPr>
              <a:t>12.3.2013</a:t>
            </a:fld>
            <a:endParaRPr lang="hr-HR"/>
          </a:p>
        </p:txBody>
      </p:sp>
      <p:sp>
        <p:nvSpPr>
          <p:cNvPr id="13316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noProof="0" smtClean="0"/>
              <a:t>Click to edit Master text styles</a:t>
            </a:r>
          </a:p>
          <a:p>
            <a:pPr lvl="1"/>
            <a:r>
              <a:rPr lang="hr-HR" noProof="0" smtClean="0"/>
              <a:t>Second level</a:t>
            </a:r>
          </a:p>
          <a:p>
            <a:pPr lvl="2"/>
            <a:r>
              <a:rPr lang="hr-HR" noProof="0" smtClean="0"/>
              <a:t>Third level</a:t>
            </a:r>
          </a:p>
          <a:p>
            <a:pPr lvl="3"/>
            <a:r>
              <a:rPr lang="hr-HR" noProof="0" smtClean="0"/>
              <a:t>Fourth level</a:t>
            </a:r>
          </a:p>
          <a:p>
            <a:pPr lvl="4"/>
            <a:r>
              <a:rPr lang="hr-HR" noProof="0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7ACF62C-3BF0-473A-BBFD-4F91AD193AA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5C00B-2171-412C-9841-B51372C07EA9}" type="datetime1">
              <a:rPr lang="hr-HR"/>
              <a:pPr>
                <a:defRPr/>
              </a:pPr>
              <a:t>12.3.2013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2B0CF-68BB-44B6-8D5F-AEAF3DC700D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A8F74-B0CD-474E-8729-31B75391A34A}" type="datetime1">
              <a:rPr lang="hr-HR"/>
              <a:pPr>
                <a:defRPr/>
              </a:pPr>
              <a:t>12.3.2013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7C73E-0F45-46B6-B814-749858E4D71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36713-076F-4B33-8636-F97320C0CD1B}" type="datetime1">
              <a:rPr lang="hr-HR"/>
              <a:pPr>
                <a:defRPr/>
              </a:pPr>
              <a:t>12.3.2013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A8C3E-8FCA-4FD6-B1B6-7CF5631D51B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3A918-89E5-455F-91A1-D62FA7C8C9C7}" type="datetime1">
              <a:rPr lang="hr-HR"/>
              <a:pPr>
                <a:defRPr/>
              </a:pPr>
              <a:t>12.3.2013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F00EB-ACC7-46DE-9C52-5779CA9BA73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0445B-F739-45BD-A959-DF26EB3C2CB1}" type="datetime1">
              <a:rPr lang="hr-HR"/>
              <a:pPr>
                <a:defRPr/>
              </a:pPr>
              <a:t>12.3.2013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851C4-C198-47FD-B833-E186716DF20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9A080-4A3B-487F-8DB1-391065B2CDC0}" type="datetime1">
              <a:rPr lang="hr-HR"/>
              <a:pPr>
                <a:defRPr/>
              </a:pPr>
              <a:t>12.3.2013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3BCE7-787B-4C5C-A540-CC8F709C953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0849D-BE0D-432E-92A5-12FF761BBC4F}" type="datetime1">
              <a:rPr lang="hr-HR"/>
              <a:pPr>
                <a:defRPr/>
              </a:pPr>
              <a:t>12.3.2013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45CE8-E4F9-4460-A3FE-9C6DBA4033E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CB054-4548-446A-A4F7-125E8296243D}" type="datetime1">
              <a:rPr lang="hr-HR"/>
              <a:pPr>
                <a:defRPr/>
              </a:pPr>
              <a:t>12.3.2013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E4DD7-17EC-47DE-9312-F375D3F31E8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6ED86-167A-4CB5-9BAD-264C1549B9E6}" type="datetime1">
              <a:rPr lang="hr-HR"/>
              <a:pPr>
                <a:defRPr/>
              </a:pPr>
              <a:t>12.3.2013</a:t>
            </a:fld>
            <a:endParaRPr lang="hr-H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DB7B4-9894-4868-B06B-46570714F6C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1CA43-5C18-4362-ABF7-8F8F08C3B7B0}" type="datetime1">
              <a:rPr lang="hr-HR"/>
              <a:pPr>
                <a:defRPr/>
              </a:pPr>
              <a:t>12.3.2013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41C74-17C4-4C50-919A-F5B20E3261A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6F553-8F89-4B48-9770-19E592359ADB}" type="datetime1">
              <a:rPr lang="hr-HR"/>
              <a:pPr>
                <a:defRPr/>
              </a:pPr>
              <a:t>12.3.2013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3502A-1E39-4A86-AC3B-C98DE5BC99A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hr-H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9FA7FC2-3F98-4808-A253-2AA2FB5EC54E}" type="datetime1">
              <a:rPr lang="hr-HR"/>
              <a:pPr>
                <a:defRPr/>
              </a:pPr>
              <a:t>12.3.2013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C7FC37-C9CB-4BE1-A6D0-689F4BA7534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03AEB0-3BF4-4F78-BEAF-557D4449F555}" type="slidenum">
              <a:rPr lang="hr-HR"/>
              <a:pPr>
                <a:defRPr/>
              </a:pPr>
              <a:t>1</a:t>
            </a:fld>
            <a:endParaRPr lang="hr-HR"/>
          </a:p>
        </p:txBody>
      </p:sp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684213" y="5516563"/>
            <a:ext cx="7559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b="1">
                <a:cs typeface="Arial" charset="0"/>
              </a:rPr>
              <a:t>SANACIJA TERASE U ULICI BOŽIDARA MAGOVCA –I FAZA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1052513"/>
            <a:ext cx="3106737" cy="1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36650" y="3159125"/>
            <a:ext cx="3086100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068388"/>
            <a:ext cx="3384550" cy="19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72038" y="3159125"/>
            <a:ext cx="3084512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DBECC1-572C-4ABC-9026-4561D0AD61A2}" type="slidenum">
              <a:rPr lang="hr-HR"/>
              <a:pPr>
                <a:defRPr/>
              </a:pPr>
              <a:t>10</a:t>
            </a:fld>
            <a:endParaRPr lang="hr-HR"/>
          </a:p>
        </p:txBody>
      </p:sp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500063" y="928688"/>
            <a:ext cx="4143375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2400">
                <a:latin typeface="Calibri" pitchFamily="34" charset="0"/>
              </a:rPr>
              <a:t>C) Neadekvatan odnos raspona konstruktivnih elemenata i njihovih dimenzija doveo je do prekoračenja dugotrajnih progiba koji imaju za posljedicu ugrožavanje graničnog stanja uporabljivosti konstrukcije.  Stvorena su ulegnuća unutar polja kontinuirane ploče nosive u jednom smjeru u kojima je onemogućeno otjecanje vode prema vodolovnim grlima i voda curi kroz konstrukciju. </a:t>
            </a:r>
          </a:p>
        </p:txBody>
      </p:sp>
      <p:pic>
        <p:nvPicPr>
          <p:cNvPr id="24579" name="Picture 3" descr="E:\Projekti_Ema\Mamutica\Slike 8.2.2013\IMG_02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3" y="500063"/>
            <a:ext cx="38862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2" descr="E:\Projekti_Ema\Mamutica\Slike 8.2.2013\IMG_02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657600"/>
            <a:ext cx="38862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992F99-CF01-429C-8CA4-CA5B45BE1C03}" type="slidenum">
              <a:rPr lang="hr-HR"/>
              <a:pPr>
                <a:defRPr/>
              </a:pPr>
              <a:t>11</a:t>
            </a:fld>
            <a:endParaRPr lang="hr-HR"/>
          </a:p>
        </p:txBody>
      </p:sp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1071563" y="1285875"/>
            <a:ext cx="7358062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hr-HR" sz="3200">
                <a:latin typeface="Calibri" pitchFamily="34" charset="0"/>
              </a:rPr>
              <a:t>D) Prema istražnim radovima provedenim na konstrukciji u veljači 2013. godine, grede nisu izvedene prema zahtjevima iz originalnog statičkog proračuna iz 1974. godine, a nosivost i stabilnost konstrukcije dodatno je ugrožena korozijom armature i odlamanjem dijelova betona!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06B3B3-AB4E-49A7-A033-C80D0CF79CC9}" type="slidenum">
              <a:rPr lang="hr-HR"/>
              <a:pPr>
                <a:defRPr/>
              </a:pPr>
              <a:t>12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b="1" dirty="0" smtClean="0"/>
              <a:t>Rješenja problema i planirani radovi</a:t>
            </a:r>
            <a:endParaRPr lang="hr-HR" dirty="0"/>
          </a:p>
        </p:txBody>
      </p:sp>
      <p:sp>
        <p:nvSpPr>
          <p:cNvPr id="3" name="Rectangle 2"/>
          <p:cNvSpPr/>
          <p:nvPr/>
        </p:nvSpPr>
        <p:spPr>
          <a:xfrm>
            <a:off x="714375" y="2290763"/>
            <a:ext cx="7929563" cy="35702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tabLst>
                <a:tab pos="7172325" algn="l"/>
              </a:tabLst>
              <a:defRPr/>
            </a:pPr>
            <a:r>
              <a:rPr lang="hr-HR" sz="3200" b="1" dirty="0">
                <a:latin typeface="+mn-lt"/>
              </a:rPr>
              <a:t>Sanacija i izmještanje kanalizacije izvan zone temeljenja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tabLst>
                <a:tab pos="7172325" algn="l"/>
              </a:tabLst>
              <a:defRPr/>
            </a:pPr>
            <a:endParaRPr lang="hr-HR" sz="3200" b="1" dirty="0">
              <a:latin typeface="+mn-lt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tabLst>
                <a:tab pos="7172325" algn="l"/>
              </a:tabLst>
              <a:defRPr/>
            </a:pPr>
            <a:r>
              <a:rPr lang="hr-HR" sz="3200" b="1" dirty="0">
                <a:latin typeface="+mn-lt"/>
              </a:rPr>
              <a:t>	</a:t>
            </a:r>
            <a:r>
              <a:rPr lang="hr-HR" sz="3200" dirty="0">
                <a:latin typeface="+mn-lt"/>
              </a:rPr>
              <a:t>Potrebno je izvesti novi sustav kanalizacije koji se neće nalaziti ispod postojećih temelja.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r-HR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600" dirty="0">
                <a:latin typeface="+mn-lt"/>
              </a:rPr>
              <a:t> </a:t>
            </a:r>
            <a:endParaRPr lang="hr-HR" dirty="0">
              <a:latin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D22B1D-77AE-43FA-BBAD-6B94E9DF0D51}" type="slidenum">
              <a:rPr lang="hr-HR"/>
              <a:pPr>
                <a:defRPr/>
              </a:pPr>
              <a:t>13</a:t>
            </a:fld>
            <a:endParaRPr lang="hr-HR"/>
          </a:p>
        </p:txBody>
      </p:sp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285750" y="212725"/>
            <a:ext cx="8715375" cy="511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2700">
                <a:latin typeface="Calibri" pitchFamily="34" charset="0"/>
              </a:rPr>
              <a:t> </a:t>
            </a:r>
            <a:r>
              <a:rPr lang="hr-HR" sz="2700" b="1">
                <a:latin typeface="Calibri" pitchFamily="34" charset="0"/>
              </a:rPr>
              <a:t>2. Izvedba novog sustava odvodnje terase s sljedećim radovima</a:t>
            </a:r>
          </a:p>
          <a:p>
            <a:endParaRPr lang="hr-HR" sz="1200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hr-HR" sz="2400">
                <a:latin typeface="Calibri" pitchFamily="34" charset="0"/>
              </a:rPr>
              <a:t> izvedba novih vodolovnih grla na mjestima gdje ploča ima najveći progib, tj, najnižu gornju kotu – obavezno spajanje novih vertikala kanalizacijsku mrežu, nikako ne pustiti vodu po terenu kao do sada</a:t>
            </a:r>
          </a:p>
          <a:p>
            <a:pPr>
              <a:buFontTx/>
              <a:buChar char="-"/>
            </a:pPr>
            <a:r>
              <a:rPr lang="hr-HR" sz="2400">
                <a:latin typeface="Calibri" pitchFamily="34" charset="0"/>
              </a:rPr>
              <a:t>potrebno je riješiti i sustav odvodnje vode iz klima uređaja, spajanjem na zajedničku vertikalu i odvođenjem vertikale u kanalizaciju </a:t>
            </a:r>
          </a:p>
          <a:p>
            <a:r>
              <a:rPr lang="hr-HR" sz="2400">
                <a:latin typeface="Calibri" pitchFamily="34" charset="0"/>
              </a:rPr>
              <a:t>- beton za pad će se izvesti samo gdje je to potrebno za odvodnju i to prosječne debljine 4 cm tako da bude što manje opterećenje na konstrukciju</a:t>
            </a:r>
          </a:p>
          <a:p>
            <a:r>
              <a:rPr lang="hr-HR" sz="2400">
                <a:latin typeface="Calibri" pitchFamily="34" charset="0"/>
              </a:rPr>
              <a:t>- izvedba hidroizolacije na betonu za pad</a:t>
            </a:r>
          </a:p>
          <a:p>
            <a:r>
              <a:rPr lang="hr-HR" sz="2400">
                <a:latin typeface="Calibri" pitchFamily="34" charset="0"/>
              </a:rPr>
              <a:t>- izvedba završnog sloja asfalta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DE9F14-4629-484F-908C-83E99575989D}" type="slidenum">
              <a:rPr lang="hr-HR"/>
              <a:pPr>
                <a:defRPr/>
              </a:pPr>
              <a:t>14</a:t>
            </a:fld>
            <a:endParaRPr lang="hr-HR"/>
          </a:p>
        </p:txBody>
      </p:sp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214313" y="104775"/>
            <a:ext cx="8715375" cy="680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3200" b="1">
                <a:solidFill>
                  <a:srgbClr val="FFFFFF"/>
                </a:solidFill>
                <a:latin typeface="Calibri" pitchFamily="34" charset="0"/>
              </a:rPr>
              <a:t>3. Radovi na nosivim elementima konstrukcije</a:t>
            </a:r>
            <a:endParaRPr lang="hr-HR" sz="3200">
              <a:solidFill>
                <a:srgbClr val="FFFFFF"/>
              </a:solidFill>
              <a:latin typeface="Calibri" pitchFamily="34" charset="0"/>
            </a:endParaRPr>
          </a:p>
          <a:p>
            <a:r>
              <a:rPr lang="hr-HR" sz="2600">
                <a:solidFill>
                  <a:srgbClr val="FFFFFF"/>
                </a:solidFill>
                <a:latin typeface="Calibri" pitchFamily="34" charset="0"/>
              </a:rPr>
              <a:t>- skidanje slojeva iznad nosive ploče terase</a:t>
            </a:r>
          </a:p>
          <a:p>
            <a:r>
              <a:rPr lang="hr-HR" sz="2600">
                <a:solidFill>
                  <a:srgbClr val="FFFFFF"/>
                </a:solidFill>
                <a:latin typeface="Calibri" pitchFamily="34" charset="0"/>
              </a:rPr>
              <a:t>- uklanjanje zaštitnog sloja betona vodenim topom s tlakom na mlaznici do 2000 bara gdje je potreba ugradnja armature ili samo sanacija zaštitnog sloja armature</a:t>
            </a:r>
          </a:p>
          <a:p>
            <a:r>
              <a:rPr lang="hr-HR" sz="2600">
                <a:solidFill>
                  <a:srgbClr val="FFFFFF"/>
                </a:solidFill>
                <a:latin typeface="Calibri" pitchFamily="34" charset="0"/>
              </a:rPr>
              <a:t>- ugradnja armature u gornju zonu ležajeva greda</a:t>
            </a:r>
          </a:p>
          <a:p>
            <a:r>
              <a:rPr lang="hr-HR" sz="2600">
                <a:solidFill>
                  <a:srgbClr val="FFFFFF"/>
                </a:solidFill>
                <a:latin typeface="Calibri" pitchFamily="34" charset="0"/>
              </a:rPr>
              <a:t>- ojačanje greda čeličnim lamelama s donje strane i čeličnim lamelama za nošenje posmičnih sile</a:t>
            </a:r>
          </a:p>
          <a:p>
            <a:r>
              <a:rPr lang="hr-HR" sz="2600">
                <a:solidFill>
                  <a:srgbClr val="FFFFFF"/>
                </a:solidFill>
                <a:latin typeface="Calibri" pitchFamily="34" charset="0"/>
              </a:rPr>
              <a:t>- zbog znatne degradacije konzolnih istaka na zgradi i ugrožavanje statičke stabilnosti potrebno je izvesti nove stupove koje je potrebno povezati sa zgradom ubušavanjem čeličnih trnova</a:t>
            </a:r>
          </a:p>
          <a:p>
            <a:r>
              <a:rPr lang="hr-HR" sz="2600">
                <a:solidFill>
                  <a:srgbClr val="FFFFFF"/>
                </a:solidFill>
                <a:latin typeface="Calibri" pitchFamily="34" charset="0"/>
              </a:rPr>
              <a:t>- obnavljanje zaštitnog sloja betona kvalitetnim alkaličnim polimercementnim mortom – torkretiranje </a:t>
            </a:r>
          </a:p>
          <a:p>
            <a:r>
              <a:rPr lang="hr-HR" sz="2600">
                <a:solidFill>
                  <a:srgbClr val="FFFFFF"/>
                </a:solidFill>
                <a:latin typeface="Calibri" pitchFamily="34" charset="0"/>
              </a:rPr>
              <a:t>- obrada svih površina betona nanošenjem tankoslojnog zaštitnog premaza</a:t>
            </a:r>
          </a:p>
          <a:p>
            <a:endParaRPr lang="hr-HR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25678D-2A4A-4F70-B1DF-E35127E21BF6}" type="slidenum">
              <a:rPr lang="hr-HR"/>
              <a:pPr>
                <a:defRPr/>
              </a:pPr>
              <a:t>15</a:t>
            </a:fld>
            <a:endParaRPr lang="hr-HR"/>
          </a:p>
        </p:txBody>
      </p:sp>
      <p:sp>
        <p:nvSpPr>
          <p:cNvPr id="29698" name="Rectangle 1"/>
          <p:cNvSpPr>
            <a:spLocks noChangeArrowheads="1"/>
          </p:cNvSpPr>
          <p:nvPr/>
        </p:nvSpPr>
        <p:spPr bwMode="auto">
          <a:xfrm>
            <a:off x="642938" y="1643063"/>
            <a:ext cx="8072437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3200" b="1">
                <a:solidFill>
                  <a:srgbClr val="FFFFFF"/>
                </a:solidFill>
                <a:latin typeface="Calibri" pitchFamily="34" charset="0"/>
              </a:rPr>
              <a:t>Radovi na nosivim elementima konstrukcije se sastoje od:</a:t>
            </a:r>
          </a:p>
          <a:p>
            <a:endParaRPr lang="hr-HR" sz="3200" b="1">
              <a:solidFill>
                <a:srgbClr val="FFFFFF"/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hr-HR" sz="3200">
                <a:solidFill>
                  <a:srgbClr val="FFFFFF"/>
                </a:solidFill>
                <a:latin typeface="Calibri" pitchFamily="34" charset="0"/>
              </a:rPr>
              <a:t>Ojačanja greda</a:t>
            </a:r>
          </a:p>
          <a:p>
            <a:pPr>
              <a:buFontTx/>
              <a:buChar char="-"/>
            </a:pPr>
            <a:r>
              <a:rPr lang="hr-HR" sz="3200">
                <a:solidFill>
                  <a:srgbClr val="FFFFFF"/>
                </a:solidFill>
                <a:latin typeface="Calibri" pitchFamily="34" charset="0"/>
              </a:rPr>
              <a:t>Izvedbe novih stupova uz zapadni vanjski zid zgrade na mjestima oštećenih ležaja greda</a:t>
            </a:r>
          </a:p>
          <a:p>
            <a:pPr>
              <a:buFontTx/>
              <a:buChar char="-"/>
            </a:pPr>
            <a:r>
              <a:rPr lang="hr-HR" sz="3200">
                <a:solidFill>
                  <a:srgbClr val="FFFFFF"/>
                </a:solidFill>
                <a:latin typeface="Calibri" pitchFamily="34" charset="0"/>
              </a:rPr>
              <a:t>Sanacija oštećenog betona  - reprofilacija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23852C-5183-4AA3-B4DD-870DDFDA54B3}" type="slidenum">
              <a:rPr lang="hr-HR"/>
              <a:pPr>
                <a:defRPr/>
              </a:pPr>
              <a:t>16</a:t>
            </a:fld>
            <a:endParaRPr lang="hr-HR"/>
          </a:p>
        </p:txBody>
      </p:sp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714375" y="285750"/>
            <a:ext cx="77866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3200">
                <a:latin typeface="Calibri" pitchFamily="34" charset="0"/>
              </a:rPr>
              <a:t>Prijedlog tehničkog rješenja ojačanja greda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/>
          <a:srcRect t="1405" b="1631"/>
          <a:stretch>
            <a:fillRect/>
          </a:stretch>
        </p:blipFill>
        <p:spPr bwMode="auto">
          <a:xfrm>
            <a:off x="785813" y="857250"/>
            <a:ext cx="7543800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C4D447-7827-426C-8815-D9ACBAA0101D}" type="slidenum">
              <a:rPr lang="hr-HR"/>
              <a:pPr>
                <a:defRPr/>
              </a:pPr>
              <a:t>17</a:t>
            </a:fld>
            <a:endParaRPr lang="hr-HR"/>
          </a:p>
        </p:txBody>
      </p:sp>
      <p:sp>
        <p:nvSpPr>
          <p:cNvPr id="31746" name="Rectangle 1"/>
          <p:cNvSpPr>
            <a:spLocks noChangeArrowheads="1"/>
          </p:cNvSpPr>
          <p:nvPr/>
        </p:nvSpPr>
        <p:spPr bwMode="auto">
          <a:xfrm>
            <a:off x="214313" y="404813"/>
            <a:ext cx="3071812" cy="572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3200">
                <a:solidFill>
                  <a:srgbClr val="FFFFFF"/>
                </a:solidFill>
                <a:latin typeface="Calibri" pitchFamily="34" charset="0"/>
              </a:rPr>
              <a:t>Izvedba novih stupova na 12 pozicija koje je potrebno povezati čeličnim trnovima za zapadni vanjski zid zgrade na mjestima oštećenih ležajeva greda</a:t>
            </a:r>
            <a:r>
              <a:rPr lang="hr-HR">
                <a:solidFill>
                  <a:srgbClr val="FFFFFF"/>
                </a:solidFill>
                <a:latin typeface="Calibri" pitchFamily="34" charset="0"/>
              </a:rPr>
              <a:t/>
            </a:r>
            <a:br>
              <a:rPr lang="hr-HR">
                <a:solidFill>
                  <a:srgbClr val="FFFFFF"/>
                </a:solidFill>
                <a:latin typeface="Calibri" pitchFamily="34" charset="0"/>
              </a:rPr>
            </a:br>
            <a:endParaRPr lang="hr-HR">
              <a:latin typeface="Calibri" pitchFamily="34" charset="0"/>
            </a:endParaRP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/>
          <a:srcRect b="2246"/>
          <a:stretch>
            <a:fillRect/>
          </a:stretch>
        </p:blipFill>
        <p:spPr bwMode="auto">
          <a:xfrm>
            <a:off x="3000375" y="0"/>
            <a:ext cx="5908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A767F3-4907-4D0B-BAB2-A2D8B90B7D07}" type="slidenum">
              <a:rPr lang="hr-HR"/>
              <a:pPr>
                <a:defRPr/>
              </a:pPr>
              <a:t>18</a:t>
            </a:fld>
            <a:endParaRPr lang="hr-HR"/>
          </a:p>
        </p:txBody>
      </p:sp>
      <p:sp>
        <p:nvSpPr>
          <p:cNvPr id="32770" name="Rectangle 1"/>
          <p:cNvSpPr>
            <a:spLocks noChangeArrowheads="1"/>
          </p:cNvSpPr>
          <p:nvPr/>
        </p:nvSpPr>
        <p:spPr bwMode="auto">
          <a:xfrm>
            <a:off x="1357313" y="642938"/>
            <a:ext cx="6715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3600">
                <a:latin typeface="Calibri" pitchFamily="34" charset="0"/>
              </a:rPr>
              <a:t>Sanacija oštećenog betona</a:t>
            </a:r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571500" y="1785938"/>
            <a:ext cx="8215313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3000">
                <a:latin typeface="Calibri" pitchFamily="34" charset="0"/>
              </a:rPr>
              <a:t>Postupak reprofilacije se odvija u zoni zaštitnog sloja armature, a sastoji se od nekoliko faza:</a:t>
            </a:r>
            <a:endParaRPr lang="hr-HR" sz="3000">
              <a:latin typeface="Calibri" pitchFamily="34" charset="0"/>
            </a:endParaRPr>
          </a:p>
          <a:p>
            <a:r>
              <a:rPr lang="sl-SI" sz="3000">
                <a:latin typeface="Calibri" pitchFamily="34" charset="0"/>
              </a:rPr>
              <a:t>- priprema podloge (poznatim tehnologijama uklanjanja sloja betona i pripreme za nanošenje novih slojeva)</a:t>
            </a:r>
            <a:endParaRPr lang="hr-HR" sz="3000">
              <a:latin typeface="Calibri" pitchFamily="34" charset="0"/>
            </a:endParaRPr>
          </a:p>
          <a:p>
            <a:r>
              <a:rPr lang="sl-SI" sz="3000">
                <a:latin typeface="Calibri" pitchFamily="34" charset="0"/>
              </a:rPr>
              <a:t>- izvođenje veznog sloja</a:t>
            </a:r>
            <a:endParaRPr lang="hr-HR" sz="3000">
              <a:latin typeface="Calibri" pitchFamily="34" charset="0"/>
            </a:endParaRPr>
          </a:p>
          <a:p>
            <a:r>
              <a:rPr lang="sl-SI" sz="3000">
                <a:latin typeface="Calibri" pitchFamily="34" charset="0"/>
              </a:rPr>
              <a:t>- nanošenje sanacijskog materijala prema uvjetima izvođenja novog reprofilacijskog sloja korištenjem sanacijskih mortova i betona</a:t>
            </a:r>
            <a:endParaRPr lang="hr-HR" sz="30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808E1C-17CC-4952-BDBF-8FC1C65FE722}" type="slidenum">
              <a:rPr lang="hr-HR"/>
              <a:pPr>
                <a:defRPr/>
              </a:pPr>
              <a:t>19</a:t>
            </a:fld>
            <a:endParaRPr lang="hr-HR"/>
          </a:p>
        </p:txBody>
      </p:sp>
      <p:sp>
        <p:nvSpPr>
          <p:cNvPr id="33794" name="Text Box 5"/>
          <p:cNvSpPr txBox="1">
            <a:spLocks noChangeArrowheads="1"/>
          </p:cNvSpPr>
          <p:nvPr/>
        </p:nvSpPr>
        <p:spPr bwMode="auto">
          <a:xfrm>
            <a:off x="1816100" y="495300"/>
            <a:ext cx="411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400" b="1"/>
              <a:t>JUŽNA TERASA – III. FAZA</a:t>
            </a:r>
          </a:p>
        </p:txBody>
      </p:sp>
      <p:pic>
        <p:nvPicPr>
          <p:cNvPr id="33795" name="Picture 6"/>
          <p:cNvPicPr>
            <a:picLocks noChangeAspect="1" noChangeArrowheads="1"/>
          </p:cNvPicPr>
          <p:nvPr/>
        </p:nvPicPr>
        <p:blipFill>
          <a:blip r:embed="rId2"/>
          <a:srcRect b="18768"/>
          <a:stretch>
            <a:fillRect/>
          </a:stretch>
        </p:blipFill>
        <p:spPr bwMode="auto">
          <a:xfrm>
            <a:off x="395288" y="1989138"/>
            <a:ext cx="7853362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6D786D-1340-44BC-B70B-14957E92CD30}" type="slidenum">
              <a:rPr lang="hr-HR"/>
              <a:pPr>
                <a:defRPr/>
              </a:pPr>
              <a:t>2</a:t>
            </a:fld>
            <a:endParaRPr lang="hr-HR"/>
          </a:p>
        </p:txBody>
      </p:sp>
      <p:pic>
        <p:nvPicPr>
          <p:cNvPr id="16386" name="Picture 2"/>
          <p:cNvPicPr>
            <a:picLocks noChangeAspect="1"/>
          </p:cNvPicPr>
          <p:nvPr/>
        </p:nvPicPr>
        <p:blipFill>
          <a:blip r:embed="rId2"/>
          <a:srcRect t="16182"/>
          <a:stretch>
            <a:fillRect/>
          </a:stretch>
        </p:blipFill>
        <p:spPr bwMode="auto">
          <a:xfrm>
            <a:off x="250825" y="1412875"/>
            <a:ext cx="8334375" cy="494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3040063" y="496888"/>
            <a:ext cx="2900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r-HR"/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1116013" y="423863"/>
            <a:ext cx="7127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/>
              <a:t>SANACIJA TERASE U ULICI BOŽIDARA MAGOVCA – I FAZA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3DBBA3-55FA-4321-8AD9-7ECCE7720655}" type="slidenum">
              <a:rPr lang="hr-HR"/>
              <a:pPr>
                <a:defRPr/>
              </a:pPr>
              <a:t>20</a:t>
            </a:fld>
            <a:endParaRPr lang="hr-HR"/>
          </a:p>
        </p:txBody>
      </p:sp>
      <p:sp>
        <p:nvSpPr>
          <p:cNvPr id="34818" name="TextBox 2"/>
          <p:cNvSpPr txBox="1">
            <a:spLocks noChangeArrowheads="1"/>
          </p:cNvSpPr>
          <p:nvPr/>
        </p:nvSpPr>
        <p:spPr bwMode="auto">
          <a:xfrm>
            <a:off x="1428750" y="2714625"/>
            <a:ext cx="5715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4000" b="1">
                <a:latin typeface="Calibri" pitchFamily="34" charset="0"/>
              </a:rPr>
              <a:t>Uređenje zelenih površina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14F31D-AE43-464B-A553-78D3683F680A}" type="slidenum">
              <a:rPr lang="hr-HR"/>
              <a:pPr>
                <a:defRPr/>
              </a:pPr>
              <a:t>21</a:t>
            </a:fld>
            <a:endParaRPr lang="hr-HR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500063"/>
            <a:ext cx="6300787" cy="5357812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5843" name="TextBox 3"/>
          <p:cNvSpPr txBox="1">
            <a:spLocks noChangeArrowheads="1"/>
          </p:cNvSpPr>
          <p:nvPr/>
        </p:nvSpPr>
        <p:spPr bwMode="auto">
          <a:xfrm>
            <a:off x="6572250" y="1285875"/>
            <a:ext cx="2428875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2000" b="1">
                <a:latin typeface="Calibri" pitchFamily="34" charset="0"/>
              </a:rPr>
              <a:t>1. Zelena površina omeđena ulicama: Savezne Republike Njemačke, Ukrajinska, Ulica Božidara Magovca i Vatikanska</a:t>
            </a:r>
            <a:endParaRPr lang="hr-HR" sz="2000">
              <a:latin typeface="Calibri" pitchFamily="34" charset="0"/>
            </a:endParaRPr>
          </a:p>
          <a:p>
            <a:r>
              <a:rPr lang="hr-HR" sz="2000">
                <a:latin typeface="Calibri" pitchFamily="34" charset="0"/>
              </a:rPr>
              <a:t> </a:t>
            </a:r>
          </a:p>
          <a:p>
            <a:endParaRPr lang="hr-HR" sz="2000">
              <a:latin typeface="Calibri" pitchFamily="34" charset="0"/>
            </a:endParaRPr>
          </a:p>
          <a:p>
            <a:r>
              <a:rPr lang="hr-HR" sz="2000" b="1">
                <a:latin typeface="Calibri" pitchFamily="34" charset="0"/>
              </a:rPr>
              <a:t>2. Park Travno</a:t>
            </a:r>
            <a:endParaRPr lang="hr-HR" sz="2000">
              <a:latin typeface="Calibri" pitchFamily="34" charset="0"/>
            </a:endParaRPr>
          </a:p>
          <a:p>
            <a:endParaRPr lang="hr-HR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079F39-CA7F-4336-8FA6-2EC35E03C5DF}" type="slidenum">
              <a:rPr lang="hr-HR"/>
              <a:pPr>
                <a:defRPr/>
              </a:pPr>
              <a:t>22</a:t>
            </a:fld>
            <a:endParaRPr lang="hr-HR"/>
          </a:p>
        </p:txBody>
      </p:sp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214313" y="285750"/>
            <a:ext cx="8786812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2200" b="1">
                <a:latin typeface="Calibri" pitchFamily="34" charset="0"/>
              </a:rPr>
              <a:t>Generalni urbanistički plan Grada Zagreb-kartografski prikaz procedure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071563"/>
            <a:ext cx="6143625" cy="5286375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6868" name="TextBox 3"/>
          <p:cNvSpPr txBox="1">
            <a:spLocks noChangeArrowheads="1"/>
          </p:cNvSpPr>
          <p:nvPr/>
        </p:nvSpPr>
        <p:spPr bwMode="auto">
          <a:xfrm>
            <a:off x="6500813" y="1000125"/>
            <a:ext cx="264318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latin typeface="Calibri" pitchFamily="34" charset="0"/>
              </a:rPr>
              <a:t>Tumač planskog znakovlja: </a:t>
            </a:r>
          </a:p>
          <a:p>
            <a:r>
              <a:rPr lang="hr-HR">
                <a:latin typeface="Calibri" pitchFamily="34" charset="0"/>
              </a:rPr>
              <a:t>            - Detaljni planovi</a:t>
            </a:r>
          </a:p>
          <a:p>
            <a:r>
              <a:rPr lang="hr-HR">
                <a:latin typeface="Calibri" pitchFamily="34" charset="0"/>
              </a:rPr>
              <a:t>            - Urbanistički-arhitektonski natječaji</a:t>
            </a:r>
          </a:p>
          <a:p>
            <a:r>
              <a:rPr lang="hr-HR">
                <a:latin typeface="Calibri" pitchFamily="34" charset="0"/>
              </a:rPr>
              <a:t>1.1 - 3.2-oznake urbanih pravila </a:t>
            </a:r>
          </a:p>
        </p:txBody>
      </p:sp>
      <p:pic>
        <p:nvPicPr>
          <p:cNvPr id="36869" name="Picture 4" descr="pro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50" y="1643063"/>
            <a:ext cx="533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5" descr="pro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50" y="1341438"/>
            <a:ext cx="5715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TextBox 7"/>
          <p:cNvSpPr txBox="1">
            <a:spLocks noChangeArrowheads="1"/>
          </p:cNvSpPr>
          <p:nvPr/>
        </p:nvSpPr>
        <p:spPr bwMode="auto">
          <a:xfrm>
            <a:off x="6429375" y="2786063"/>
            <a:ext cx="2714625" cy="389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1700">
                <a:latin typeface="Calibri" pitchFamily="34" charset="0"/>
              </a:rPr>
              <a:t>- Za uređenje zelene površine omeđene ulicama: Savezne Republike Njemačke, Ukrajinska, Ulica Božidara Magovca i Vatikanska, sukladno Odluci o donošenju Generalnog urbanističkog plana grada  Zagreba potrebno je provesti </a:t>
            </a:r>
            <a:r>
              <a:rPr lang="hr-HR" sz="1700" b="1">
                <a:solidFill>
                  <a:srgbClr val="C00000"/>
                </a:solidFill>
                <a:latin typeface="Calibri" pitchFamily="34" charset="0"/>
              </a:rPr>
              <a:t>urbanističko-arhitektonski natječaj i donijeti Urbanistički plan uređenja PARK NOVI ZAGRE</a:t>
            </a:r>
            <a:r>
              <a:rPr lang="hr-HR" sz="1700">
                <a:solidFill>
                  <a:srgbClr val="C00000"/>
                </a:solidFill>
                <a:latin typeface="Calibri" pitchFamily="34" charset="0"/>
              </a:rPr>
              <a:t>B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B77051-A68B-4A70-85EE-73F0938039AA}" type="slidenum">
              <a:rPr lang="hr-HR"/>
              <a:pPr>
                <a:defRPr/>
              </a:pPr>
              <a:t>23</a:t>
            </a:fld>
            <a:endParaRPr lang="hr-HR"/>
          </a:p>
        </p:txBody>
      </p:sp>
      <p:sp>
        <p:nvSpPr>
          <p:cNvPr id="37890" name="Rectangle 1"/>
          <p:cNvSpPr>
            <a:spLocks noChangeArrowheads="1"/>
          </p:cNvSpPr>
          <p:nvPr/>
        </p:nvSpPr>
        <p:spPr bwMode="auto">
          <a:xfrm>
            <a:off x="500063" y="357188"/>
            <a:ext cx="8501062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2400">
                <a:latin typeface="Calibri" pitchFamily="34" charset="0"/>
              </a:rPr>
              <a:t>Za privremeno uređenje zelene površine omeđene ulicama: Savezne Republike Njemačke, Ukrajinska, Ulica Božidara Magovca (dok se ne izradi program i ne provede urbanističko-arhitektonski natječaj i dok se ne donese Urbanistički plan uređenja Park Novi Zagreb) Programom gradnje objekata i uređaja komunalne na području Grada Zagreba u 2013. godini osigurana su sredstva u iznosu od 1.100.000,00 kn s PDV-om. </a:t>
            </a:r>
          </a:p>
        </p:txBody>
      </p:sp>
      <p:pic>
        <p:nvPicPr>
          <p:cNvPr id="37891" name="Picture 2" descr="DSC07171"/>
          <p:cNvPicPr>
            <a:picLocks noChangeAspect="1" noChangeArrowheads="1"/>
          </p:cNvPicPr>
          <p:nvPr/>
        </p:nvPicPr>
        <p:blipFill>
          <a:blip r:embed="rId2"/>
          <a:srcRect b="21684"/>
          <a:stretch>
            <a:fillRect/>
          </a:stretch>
        </p:blipFill>
        <p:spPr bwMode="auto">
          <a:xfrm>
            <a:off x="2000250" y="3500438"/>
            <a:ext cx="528637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EE9CB-1C7F-4DA7-97B0-C3F47331E83A}" type="slidenum">
              <a:rPr lang="hr-HR"/>
              <a:pPr>
                <a:defRPr/>
              </a:pPr>
              <a:t>24</a:t>
            </a:fld>
            <a:endParaRPr lang="hr-HR"/>
          </a:p>
        </p:txBody>
      </p:sp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214313" y="500063"/>
            <a:ext cx="892968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2200" b="1">
                <a:latin typeface="Calibri" pitchFamily="34" charset="0"/>
              </a:rPr>
              <a:t>Generalni urbanistički plan Grada Zagreba– kartografski prikaz  korištenje i namjena prostora</a:t>
            </a:r>
          </a:p>
        </p:txBody>
      </p:sp>
      <p:pic>
        <p:nvPicPr>
          <p:cNvPr id="38915" name="Picture 4"/>
          <p:cNvPicPr>
            <a:picLocks noChangeAspect="1" noChangeArrowheads="1"/>
          </p:cNvPicPr>
          <p:nvPr/>
        </p:nvPicPr>
        <p:blipFill>
          <a:blip r:embed="rId2"/>
          <a:srcRect l="17754" t="31679" r="36951" b="28972"/>
          <a:stretch>
            <a:fillRect/>
          </a:stretch>
        </p:blipFill>
        <p:spPr bwMode="auto">
          <a:xfrm>
            <a:off x="285750" y="1571625"/>
            <a:ext cx="5638800" cy="4357688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8916" name="TextBox 13"/>
          <p:cNvSpPr txBox="1">
            <a:spLocks noChangeArrowheads="1"/>
          </p:cNvSpPr>
          <p:nvPr/>
        </p:nvSpPr>
        <p:spPr bwMode="auto">
          <a:xfrm flipH="1">
            <a:off x="6072188" y="1500188"/>
            <a:ext cx="2357437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latin typeface="Calibri" pitchFamily="34" charset="0"/>
              </a:rPr>
              <a:t>Tumač planskog znakovlja: </a:t>
            </a:r>
          </a:p>
          <a:p>
            <a:r>
              <a:rPr lang="hr-HR">
                <a:latin typeface="Calibri" pitchFamily="34" charset="0"/>
              </a:rPr>
              <a:t>                -javne zelene površine-javni park</a:t>
            </a:r>
          </a:p>
          <a:p>
            <a:endParaRPr lang="hr-HR">
              <a:latin typeface="Calibri" pitchFamily="34" charset="0"/>
            </a:endParaRPr>
          </a:p>
        </p:txBody>
      </p:sp>
      <p:pic>
        <p:nvPicPr>
          <p:cNvPr id="38917" name="Picture 20" descr="n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25" y="2071688"/>
            <a:ext cx="8191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TextBox 27"/>
          <p:cNvSpPr txBox="1">
            <a:spLocks noChangeArrowheads="1"/>
          </p:cNvSpPr>
          <p:nvPr/>
        </p:nvSpPr>
        <p:spPr bwMode="auto">
          <a:xfrm>
            <a:off x="6072188" y="2928938"/>
            <a:ext cx="2786062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hr-HR">
                <a:latin typeface="Calibri" pitchFamily="34" charset="0"/>
              </a:rPr>
              <a:t>Uređenju Parka Travno, sukladno članku 99. Odluke o donošenju Generalnog urbanističkog plana grada Zagreba, prethodi provođenje </a:t>
            </a:r>
            <a:r>
              <a:rPr lang="hr-HR">
                <a:solidFill>
                  <a:srgbClr val="C00000"/>
                </a:solidFill>
                <a:latin typeface="Calibri" pitchFamily="34" charset="0"/>
              </a:rPr>
              <a:t>urbanističko-arhitektonskog natječaja</a:t>
            </a:r>
          </a:p>
          <a:p>
            <a:r>
              <a:rPr lang="hr-HR">
                <a:latin typeface="Calibri" pitchFamily="34" charset="0"/>
              </a:rPr>
              <a:t>-Izrađen je Program za provedbu natječaja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94C8AF-4309-4BF9-99EE-113A00965D76}" type="slidenum">
              <a:rPr lang="hr-HR"/>
              <a:pPr>
                <a:defRPr/>
              </a:pPr>
              <a:t>25</a:t>
            </a:fld>
            <a:endParaRPr lang="hr-HR"/>
          </a:p>
        </p:txBody>
      </p:sp>
      <p:sp>
        <p:nvSpPr>
          <p:cNvPr id="39938" name="TextBox 1"/>
          <p:cNvSpPr txBox="1">
            <a:spLocks noChangeArrowheads="1"/>
          </p:cNvSpPr>
          <p:nvPr/>
        </p:nvSpPr>
        <p:spPr bwMode="auto">
          <a:xfrm>
            <a:off x="642938" y="500063"/>
            <a:ext cx="7929562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hr-HR" sz="2400">
                <a:latin typeface="Calibri" pitchFamily="34" charset="0"/>
              </a:rPr>
              <a:t> Za  uređenje Parka Travno potrebno je, prema izrađenom Programu za provođenje urbanističko-arhitektonskog  natječaja za izradu idejnog rješenja Parka Travno,  provesti  natječaj putem Društva arhitekata  Zagreba kojim bi se dobilo smisleno i cjelovito uređenje prostora</a:t>
            </a:r>
          </a:p>
          <a:p>
            <a:endParaRPr lang="hr-HR" sz="2400">
              <a:latin typeface="Calibri" pitchFamily="34" charset="0"/>
            </a:endParaRPr>
          </a:p>
        </p:txBody>
      </p:sp>
      <p:pic>
        <p:nvPicPr>
          <p:cNvPr id="39939" name="Picture 2" descr="DSC071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2643188"/>
            <a:ext cx="5565775" cy="371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65AD4-2085-4552-9C1F-AA2A8129C6F8}" type="slidenum">
              <a:rPr lang="hr-HR"/>
              <a:pPr>
                <a:defRPr/>
              </a:pPr>
              <a:t>26</a:t>
            </a:fld>
            <a:endParaRPr lang="hr-HR"/>
          </a:p>
        </p:txBody>
      </p:sp>
      <p:sp>
        <p:nvSpPr>
          <p:cNvPr id="40962" name="Text Box 4"/>
          <p:cNvSpPr txBox="1">
            <a:spLocks noChangeArrowheads="1"/>
          </p:cNvSpPr>
          <p:nvPr/>
        </p:nvSpPr>
        <p:spPr bwMode="auto">
          <a:xfrm>
            <a:off x="1331913" y="2852738"/>
            <a:ext cx="62642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4400" b="1"/>
              <a:t>HVALA NA PAŽNJI</a:t>
            </a:r>
            <a:r>
              <a:rPr lang="hr-HR" sz="440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7B31B4-C27A-4E4C-BDC1-3DC93788C904}" type="slidenum">
              <a:rPr lang="hr-HR"/>
              <a:pPr>
                <a:defRPr/>
              </a:pPr>
              <a:t>3</a:t>
            </a:fld>
            <a:endParaRPr lang="hr-HR"/>
          </a:p>
        </p:txBody>
      </p:sp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350838" y="6478588"/>
            <a:ext cx="84518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hr-HR" sz="1000">
              <a:cs typeface="Arial" charset="0"/>
            </a:endParaRP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323850" y="908050"/>
            <a:ext cx="8640763" cy="407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hr-HR" sz="2800" b="1"/>
          </a:p>
          <a:p>
            <a:pPr algn="ctr"/>
            <a:endParaRPr lang="hr-HR"/>
          </a:p>
          <a:p>
            <a:r>
              <a:rPr lang="hr-HR" sz="2400"/>
              <a:t>- S OBZIROM NA DODATNA OŠTEĆENJA KONSTRUKCIJE U PERIODU OD 2005. GODINE DO DANAS I TEMELJEM ISTRAŽIVANJA POSTOJEĆE KONSTRUKCIJE NA PROBNOM POLJU, IZVIDNE SU POTREBE ZA DOPUNOM PROJEKTIRANOG RJEŠENJA.</a:t>
            </a:r>
          </a:p>
          <a:p>
            <a:endParaRPr lang="hr-HR" sz="2400"/>
          </a:p>
          <a:p>
            <a:r>
              <a:rPr lang="hr-HR" sz="2400"/>
              <a:t>- DOPUNE PROJEKTIRANOG RJEŠENJA UTVRĐIVAT ĆE SE TIJEKOM IZVOĐENJA RADOVA I PROMPTNO RJEŠAVATI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B2057-9D0C-427A-A6D3-026079F2A17C}" type="slidenum">
              <a:rPr lang="hr-HR"/>
              <a:pPr>
                <a:defRPr/>
              </a:pPr>
              <a:t>4</a:t>
            </a:fld>
            <a:endParaRPr lang="hr-HR"/>
          </a:p>
        </p:txBody>
      </p:sp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785813" y="500063"/>
            <a:ext cx="7143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4400">
                <a:latin typeface="Calibri" pitchFamily="34" charset="0"/>
              </a:rPr>
              <a:t>Mamutica – I.</a:t>
            </a:r>
            <a:r>
              <a:rPr lang="hr-HR" sz="4400"/>
              <a:t>,</a:t>
            </a:r>
            <a:r>
              <a:rPr lang="hr-HR" sz="4400">
                <a:latin typeface="Calibri" pitchFamily="34" charset="0"/>
              </a:rPr>
              <a:t> II.</a:t>
            </a:r>
            <a:r>
              <a:rPr lang="hr-HR" sz="4400"/>
              <a:t> i III.</a:t>
            </a:r>
            <a:r>
              <a:rPr lang="hr-HR" sz="4400">
                <a:latin typeface="Calibri" pitchFamily="34" charset="0"/>
              </a:rPr>
              <a:t> faza</a:t>
            </a: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/>
          <a:srcRect l="15974" t="28052" r="16476" b="20633"/>
          <a:stretch>
            <a:fillRect/>
          </a:stretch>
        </p:blipFill>
        <p:spPr bwMode="auto">
          <a:xfrm>
            <a:off x="395288" y="1484313"/>
            <a:ext cx="8191500" cy="497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41112B-6053-4C34-8502-71FE9C144A52}" type="slidenum">
              <a:rPr lang="hr-HR"/>
              <a:pPr>
                <a:defRPr/>
              </a:pPr>
              <a:t>5</a:t>
            </a:fld>
            <a:endParaRPr lang="hr-HR"/>
          </a:p>
        </p:txBody>
      </p:sp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785813" y="1500188"/>
            <a:ext cx="7215187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4400" b="1">
                <a:latin typeface="Calibri" pitchFamily="34" charset="0"/>
              </a:rPr>
              <a:t>PROJEKT SANACIJE KONSTRUKTIVNIH DIJELOVA ZAPADNE TERASE MAMUTICE-II FAZA</a:t>
            </a:r>
            <a:endParaRPr lang="hr-HR" sz="44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29C337-441D-49A7-9BB7-DDC599937821}" type="slidenum">
              <a:rPr lang="hr-HR"/>
              <a:pPr>
                <a:defRPr/>
              </a:pPr>
              <a:t>6</a:t>
            </a:fld>
            <a:endParaRPr lang="hr-HR"/>
          </a:p>
        </p:txBody>
      </p:sp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500063" y="571500"/>
            <a:ext cx="8001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hr-HR" sz="2800">
                <a:latin typeface="Calibri" pitchFamily="34" charset="0"/>
              </a:rPr>
              <a:t>Zapadna terasa sastoji se od tri dilatacije tlocrtnih dimenzija 37,6 x 8,0m, te jedne zasebne dilatacije od jednog polja tlocrtne dimenzije 6,2x6,5m. Sve četiri dilatacije su predmet projekta sanacije.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 l="32298" t="-383" r="6590" b="49792"/>
          <a:stretch>
            <a:fillRect/>
          </a:stretch>
        </p:blipFill>
        <p:spPr bwMode="auto">
          <a:xfrm>
            <a:off x="285750" y="3238500"/>
            <a:ext cx="8636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3387725" y="2643188"/>
            <a:ext cx="2368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>
                <a:latin typeface="Calibri" pitchFamily="34" charset="0"/>
              </a:rPr>
              <a:t>Tlocrt srednje dilatacije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C7637C-26B4-4895-8146-01A26B4939F3}" type="slidenum">
              <a:rPr lang="hr-HR"/>
              <a:pPr>
                <a:defRPr/>
              </a:pPr>
              <a:t>7</a:t>
            </a:fld>
            <a:endParaRPr lang="hr-HR"/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b="1" smtClean="0"/>
              <a:t>Problemi i nedostaci</a:t>
            </a:r>
            <a:endParaRPr lang="hr-HR" smtClean="0"/>
          </a:p>
        </p:txBody>
      </p:sp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500063" y="1500188"/>
            <a:ext cx="82867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hr-HR" sz="2800">
                <a:latin typeface="Calibri" pitchFamily="34" charset="0"/>
              </a:rPr>
              <a:t>A) Nefunkcionalan sustav odvodnje terase što je dovelo do nekontroliranog curenja vode kroz konstrukciju i do korozije armature s odlamanjem zaštitnog sloja betona</a:t>
            </a:r>
          </a:p>
        </p:txBody>
      </p:sp>
      <p:pic>
        <p:nvPicPr>
          <p:cNvPr id="21508" name="Picture 2" descr="E:\Projekti_Ema\Mamutica\Slike 18.2.2013\Picture 016.jpg"/>
          <p:cNvPicPr>
            <a:picLocks noChangeAspect="1" noChangeArrowheads="1"/>
          </p:cNvPicPr>
          <p:nvPr/>
        </p:nvPicPr>
        <p:blipFill>
          <a:blip r:embed="rId2"/>
          <a:srcRect b="8772"/>
          <a:stretch>
            <a:fillRect/>
          </a:stretch>
        </p:blipFill>
        <p:spPr bwMode="auto">
          <a:xfrm>
            <a:off x="381000" y="3429000"/>
            <a:ext cx="42322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2" descr="E:\Projekti_Ema\Mamutica\Slike 18.2.2013\Picture 040.jpg"/>
          <p:cNvPicPr>
            <a:picLocks noChangeAspect="1" noChangeArrowheads="1"/>
          </p:cNvPicPr>
          <p:nvPr/>
        </p:nvPicPr>
        <p:blipFill>
          <a:blip r:embed="rId3"/>
          <a:srcRect b="4762"/>
          <a:stretch>
            <a:fillRect/>
          </a:stretch>
        </p:blipFill>
        <p:spPr bwMode="auto">
          <a:xfrm>
            <a:off x="4876800" y="3429000"/>
            <a:ext cx="40544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447988-845E-4CBA-8B18-BA785BCA2369}" type="slidenum">
              <a:rPr lang="hr-HR"/>
              <a:pPr>
                <a:defRPr/>
              </a:pPr>
              <a:t>8</a:t>
            </a:fld>
            <a:endParaRPr lang="hr-HR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500063" y="500063"/>
            <a:ext cx="814387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hr-HR" sz="2800">
                <a:latin typeface="Calibri" pitchFamily="34" charset="0"/>
              </a:rPr>
              <a:t>Konstantno slijevanje vode uz stupove konstrukcije i procurivanje vode uz temelje dovelo je do ispiranja čestica materijala temeljnog tla što je dovelo do slijeganja pojedinih temelja</a:t>
            </a:r>
          </a:p>
        </p:txBody>
      </p:sp>
      <p:pic>
        <p:nvPicPr>
          <p:cNvPr id="22531" name="Picture 2" descr="E:\Projekti_Ema\Mamutica\Slike 8.2.2013\IMG_0164.jpg"/>
          <p:cNvPicPr>
            <a:picLocks noChangeAspect="1" noChangeArrowheads="1"/>
          </p:cNvPicPr>
          <p:nvPr/>
        </p:nvPicPr>
        <p:blipFill>
          <a:blip r:embed="rId2"/>
          <a:srcRect t="3865"/>
          <a:stretch>
            <a:fillRect/>
          </a:stretch>
        </p:blipFill>
        <p:spPr bwMode="auto">
          <a:xfrm>
            <a:off x="3276600" y="2667000"/>
            <a:ext cx="525780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67C857-50ED-459B-8545-E3E9D89614F3}" type="slidenum">
              <a:rPr lang="hr-HR"/>
              <a:pPr>
                <a:defRPr/>
              </a:pPr>
              <a:t>9</a:t>
            </a:fld>
            <a:endParaRPr lang="hr-HR"/>
          </a:p>
        </p:txBody>
      </p:sp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571500" y="500063"/>
            <a:ext cx="8215313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hr-HR" sz="2800">
                <a:latin typeface="Calibri" pitchFamily="34" charset="0"/>
              </a:rPr>
              <a:t>B) Tome doprinosi i kanalizacija u tlu koja je izvedena ispod temelja stupova, a koja je uz to i oštećena (utvrđeno video snimanjem postojeće kanalizacije). Slijeganje konstrukcije utvrđeno je i geodetskom snimkom, ali je očigledno i vizualno.</a:t>
            </a:r>
          </a:p>
        </p:txBody>
      </p:sp>
      <p:pic>
        <p:nvPicPr>
          <p:cNvPr id="23555" name="Picture 2" descr="E:\Projekti_Ema\Mamutica\Slike 19.2.2013 temelj\Picture 0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276600"/>
            <a:ext cx="406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3" descr="E:\Projekti_Ema\Mamutica\Slike 19.2.2013 temelj\Picture 024.jpg"/>
          <p:cNvPicPr>
            <a:picLocks noChangeAspect="1" noChangeArrowheads="1"/>
          </p:cNvPicPr>
          <p:nvPr/>
        </p:nvPicPr>
        <p:blipFill>
          <a:blip r:embed="rId3"/>
          <a:srcRect l="3488"/>
          <a:stretch>
            <a:fillRect/>
          </a:stretch>
        </p:blipFill>
        <p:spPr bwMode="auto">
          <a:xfrm>
            <a:off x="4800600" y="3276600"/>
            <a:ext cx="3962400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522</TotalTime>
  <Words>840</Words>
  <Application>Microsoft Office PowerPoint</Application>
  <PresentationFormat>On-screen Show (4:3)</PresentationFormat>
  <Paragraphs>96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Problemi i nedostaci</vt:lpstr>
      <vt:lpstr>Slide 8</vt:lpstr>
      <vt:lpstr>Slide 9</vt:lpstr>
      <vt:lpstr>Slide 10</vt:lpstr>
      <vt:lpstr>Slide 11</vt:lpstr>
      <vt:lpstr>Rješenja problema i planirani radovi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Anđelka Đonlić</dc:creator>
  <cp:lastModifiedBy>vjednakovic</cp:lastModifiedBy>
  <cp:revision>45</cp:revision>
  <cp:lastPrinted>2013-03-06T13:12:30Z</cp:lastPrinted>
  <dcterms:created xsi:type="dcterms:W3CDTF">2013-03-06T12:59:13Z</dcterms:created>
  <dcterms:modified xsi:type="dcterms:W3CDTF">2013-03-12T08:10:21Z</dcterms:modified>
</cp:coreProperties>
</file>